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65" r:id="rId9"/>
    <p:sldId id="267" r:id="rId10"/>
    <p:sldId id="266" r:id="rId11"/>
    <p:sldId id="281" r:id="rId12"/>
    <p:sldId id="28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  <a:srgbClr val="3399FF"/>
    <a:srgbClr val="0066CC"/>
    <a:srgbClr val="00CCFF"/>
    <a:srgbClr val="66CCFF"/>
    <a:srgbClr val="0099CC"/>
    <a:srgbClr val="99FFCC"/>
    <a:srgbClr val="660066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79152" autoAdjust="0"/>
  </p:normalViewPr>
  <p:slideViewPr>
    <p:cSldViewPr>
      <p:cViewPr varScale="1">
        <p:scale>
          <a:sx n="86" d="100"/>
          <a:sy n="86" d="100"/>
        </p:scale>
        <p:origin x="-16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5457-77A4-405C-8E57-0996B5BC998B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E1DD-01FD-4272-A61D-C9F9B81D1C73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1</a:t>
            </a:fld>
            <a:endParaRPr lang="sl-SI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3</a:t>
            </a:fld>
            <a:endParaRPr 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5</a:t>
            </a:fld>
            <a:endParaRPr lang="sl-SI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7</a:t>
            </a:fld>
            <a:endParaRPr lang="sl-SI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8</a:t>
            </a:fld>
            <a:endParaRPr lang="sl-S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9</a:t>
            </a:fld>
            <a:endParaRPr lang="sl-S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10</a:t>
            </a:fld>
            <a:endParaRPr lang="sl-SI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E1DD-01FD-4272-A61D-C9F9B81D1C73}" type="slidenum">
              <a:rPr lang="sl-SI" smtClean="0"/>
              <a:pPr/>
              <a:t>12</a:t>
            </a:fld>
            <a:endParaRPr lang="sl-S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Ovr>
    <a:masterClrMapping/>
  </p:clrMapOvr>
  <p:transition spd="med" advClick="0" advTm="18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F2CA-FEA5-4ABE-93F6-06BCC2E75343}" type="datetimeFigureOut">
              <a:rPr lang="sl-SI" smtClean="0"/>
              <a:pPr/>
              <a:t>10.10.2013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AEDB-7EEA-4D2C-8FC2-E624D5068505}" type="slidenum">
              <a:rPr lang="sl-SI" smtClean="0"/>
              <a:pPr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8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XP\Desktop\Chillout%20Music%20Relaxing%20Evening%20Song%20Mix%20Long%20Time%20By%20Spavevo-%5bwww_flvto_com%5d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0081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rgbClr val="0070C0"/>
                </a:solidFill>
              </a:rPr>
              <a:t>DANICA BRICMAN</a:t>
            </a:r>
            <a:r>
              <a:rPr lang="sl-SI" b="1" dirty="0" smtClean="0">
                <a:solidFill>
                  <a:srgbClr val="0070C0"/>
                </a:solidFill>
              </a:rPr>
              <a:t/>
            </a:r>
            <a:br>
              <a:rPr lang="sl-SI" b="1" dirty="0" smtClean="0">
                <a:solidFill>
                  <a:srgbClr val="0070C0"/>
                </a:solidFill>
              </a:rPr>
            </a:br>
            <a:r>
              <a:rPr lang="sl-SI" sz="3100" b="1" dirty="0" smtClean="0">
                <a:solidFill>
                  <a:srgbClr val="0070C0"/>
                </a:solidFill>
              </a:rPr>
              <a:t>VVZ SLOVENJ GRADEC</a:t>
            </a:r>
            <a:br>
              <a:rPr lang="sl-SI" sz="3100" b="1" dirty="0" smtClean="0">
                <a:solidFill>
                  <a:srgbClr val="0070C0"/>
                </a:solidFill>
              </a:rPr>
            </a:br>
            <a:r>
              <a:rPr lang="sl-SI" sz="3100" b="1" dirty="0" smtClean="0">
                <a:solidFill>
                  <a:srgbClr val="0070C0"/>
                </a:solidFill>
              </a:rPr>
              <a:t/>
            </a:r>
            <a:br>
              <a:rPr lang="sl-SI" sz="3100" b="1" dirty="0" smtClean="0">
                <a:solidFill>
                  <a:srgbClr val="0070C0"/>
                </a:solidFill>
              </a:rPr>
            </a:br>
            <a:r>
              <a:rPr lang="sl-SI" sz="4000" b="1" dirty="0" smtClean="0"/>
              <a:t>ORIS </a:t>
            </a:r>
            <a:r>
              <a:rPr lang="sl-SI" sz="4000" b="1" dirty="0"/>
              <a:t>ZEMLJEVIDA DRŽAVE SLOVENIJE KOT IZHODIŠČE </a:t>
            </a:r>
            <a:r>
              <a:rPr lang="sl-SI" sz="4000" b="1" dirty="0" smtClean="0"/>
              <a:t> </a:t>
            </a:r>
            <a:br>
              <a:rPr lang="sl-SI" sz="4000" b="1" dirty="0" smtClean="0"/>
            </a:br>
            <a:r>
              <a:rPr lang="sl-SI" sz="4000" b="1" dirty="0" smtClean="0"/>
              <a:t>ZA SPOZNAVANJE SLOVENIJE</a:t>
            </a:r>
            <a:br>
              <a:rPr lang="sl-SI" sz="4000" b="1" dirty="0" smtClean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3312368"/>
          </a:xfrm>
          <a:ln>
            <a:solidFill>
              <a:srgbClr val="00B0F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sl-SI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POVOD: ZANIMANJE OTROK ZA ORIS SLOVENIJE NA ASFALTNEM IGRIŠČU ŠOLE.</a:t>
            </a:r>
          </a:p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KORAK ZA KORAKOM SMO IZVAJALI NAČRTOVANE VSEBINE IN JIH DOPOLNJEVALI Z NOVIMI, KI SO BILE PLOD OTROŠKIH OPAZOVANJ IN ZANIMANJ. </a:t>
            </a:r>
          </a:p>
          <a:p>
            <a:r>
              <a:rPr lang="sl-SI" sz="2000" b="1" dirty="0" smtClean="0">
                <a:solidFill>
                  <a:schemeClr val="accent1">
                    <a:lumMod val="50000"/>
                  </a:schemeClr>
                </a:solidFill>
              </a:rPr>
              <a:t>MESEC DNI TRAJAJOČI SKLOP BI LAHKO POIMENOVALI TUDI PROJEKT, SAJ SMO SKUPAJ NAČRTOVALI, RAZISKOVALI IN ODKRIVALI.</a:t>
            </a:r>
          </a:p>
          <a:p>
            <a:endParaRPr lang="sl-SI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sl-SI" sz="2000" dirty="0" smtClean="0">
                <a:solidFill>
                  <a:srgbClr val="00B050"/>
                </a:solidFill>
              </a:rPr>
              <a:t> </a:t>
            </a:r>
          </a:p>
          <a:p>
            <a:pPr lvl="0"/>
            <a:endParaRPr lang="sl-SI" sz="2000" dirty="0" smtClean="0">
              <a:solidFill>
                <a:srgbClr val="00B050"/>
              </a:solidFill>
            </a:endParaRPr>
          </a:p>
          <a:p>
            <a:endParaRPr lang="sl-SI" sz="2000" dirty="0"/>
          </a:p>
        </p:txBody>
      </p:sp>
      <p:sp>
        <p:nvSpPr>
          <p:cNvPr id="5" name="Enakokraki trikotnik 4"/>
          <p:cNvSpPr/>
          <p:nvPr/>
        </p:nvSpPr>
        <p:spPr>
          <a:xfrm>
            <a:off x="6660232" y="695739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Picture 2" descr="logo-VVZ-vec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1296144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hillout Music Relaxing Evening Song Mix Long Time By Spavevo-[www_flvto_com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2411760" y="6021288"/>
            <a:ext cx="4608512" cy="720080"/>
          </a:xfrm>
          <a:solidFill>
            <a:srgbClr val="3399FF"/>
          </a:solidFill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noAutofit/>
          </a:bodyPr>
          <a:lstStyle/>
          <a:p>
            <a:r>
              <a:rPr lang="sl-SI" sz="3200" b="1" dirty="0" smtClean="0"/>
              <a:t>HVALA ZA </a:t>
            </a:r>
            <a:r>
              <a:rPr lang="sl-SI" sz="3600" b="1" dirty="0" smtClean="0"/>
              <a:t>POZORNOST!</a:t>
            </a:r>
            <a:endParaRPr lang="sl-SI" sz="3600" b="1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dirty="0"/>
              <a:t> 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16288" cy="439248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sl-SI" sz="3200" b="1" dirty="0" smtClean="0"/>
              <a:t>PISMO PREDSEDNIKU DRŽAVE</a:t>
            </a:r>
          </a:p>
          <a:p>
            <a:pPr lvl="0"/>
            <a:r>
              <a:rPr lang="sl-SI" sz="2600" b="1" dirty="0" smtClean="0">
                <a:solidFill>
                  <a:schemeClr val="tx2">
                    <a:lumMod val="75000"/>
                  </a:schemeClr>
                </a:solidFill>
              </a:rPr>
              <a:t>V PISMU GA POZDRAVIMO, POVEMO MU, ZAKAJ SMO MU PISALI, NANIZAMO IZVEDENE VSEBINE, OTROCI NAŠTEJEJO NAJLJUBŠE.</a:t>
            </a:r>
          </a:p>
          <a:p>
            <a:pPr lvl="0"/>
            <a:r>
              <a:rPr lang="sl-SI" sz="2600" b="1" dirty="0" smtClean="0">
                <a:solidFill>
                  <a:schemeClr val="tx2">
                    <a:lumMod val="75000"/>
                  </a:schemeClr>
                </a:solidFill>
              </a:rPr>
              <a:t>PODPISI.</a:t>
            </a:r>
          </a:p>
          <a:p>
            <a:pPr lvl="0"/>
            <a:r>
              <a:rPr lang="sl-SI" sz="2600" b="1" dirty="0" smtClean="0">
                <a:solidFill>
                  <a:schemeClr val="tx2">
                    <a:lumMod val="75000"/>
                  </a:schemeClr>
                </a:solidFill>
              </a:rPr>
              <a:t>ODGOVOR.</a:t>
            </a:r>
          </a:p>
          <a:p>
            <a:endParaRPr lang="sl-SI" dirty="0"/>
          </a:p>
        </p:txBody>
      </p:sp>
      <p:pic>
        <p:nvPicPr>
          <p:cNvPr id="6" name="Slika 5" descr="država 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536504" cy="5616624"/>
          </a:xfrm>
          <a:prstGeom prst="round2Same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država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4536504" cy="3888432"/>
          </a:xfrm>
          <a:prstGeom prst="cloudCallou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Slika 3" descr="država 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320480" cy="3600400"/>
          </a:xfrm>
          <a:prstGeom prst="cloudCallout">
            <a:avLst/>
          </a:prstGeom>
          <a:ln>
            <a:solidFill>
              <a:srgbClr val="3399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8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država 0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4392488" cy="3933056"/>
          </a:xfrm>
          <a:prstGeom prst="cloudCallout">
            <a:avLst/>
          </a:prstGeom>
          <a:ln>
            <a:solidFill>
              <a:srgbClr val="3366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Slika 2" descr="država 0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88640"/>
            <a:ext cx="4536504" cy="4176464"/>
          </a:xfrm>
          <a:prstGeom prst="cloudCallout">
            <a:avLst/>
          </a:prstGeom>
          <a:ln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18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3366CC"/>
            </a:solidFill>
          </a:ln>
          <a:effectLst>
            <a:glow rad="101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lvl="0"/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GLOBALNI CILJ:</a:t>
            </a: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l-SI" sz="2800" b="1" dirty="0" smtClean="0">
                <a:solidFill>
                  <a:schemeClr val="accent1">
                    <a:lumMod val="50000"/>
                  </a:schemeClr>
                </a:solidFill>
              </a:rPr>
              <a:t>RAZVIJANJE DRŽAVLJANSKE PISMENOSTI</a:t>
            </a:r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07704" y="1556793"/>
            <a:ext cx="8856984" cy="3816423"/>
          </a:xfrm>
          <a:ln>
            <a:solidFill>
              <a:schemeClr val="tx2">
                <a:lumMod val="75000"/>
              </a:schemeClr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buNone/>
            </a:pPr>
            <a:r>
              <a:rPr lang="sl-SI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CILJI</a:t>
            </a:r>
            <a:r>
              <a:rPr lang="sl-SI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lvl="0">
              <a:buNone/>
            </a:pPr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•    ORIS SLOVENIJE PREPOZNATI NA ZEMLJEVIDU IN GA POVEZATI Z DRŽAVO SLOVENIJO.</a:t>
            </a:r>
          </a:p>
          <a:p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SEZNANITI OTROKE S POJMI: DRŽAVA, SLOVENIJA, DRŽAVLJANI, NAROD, MEJA, GRB, ZASTAVA, HIMNA, ZEMLJEVID. </a:t>
            </a:r>
          </a:p>
          <a:p>
            <a:pPr lvl="0"/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OB POSLUŠANJU HIMNE SI RAZVIJAJO SPOŠTOVANJE IN ČUT DO SLOVENSKE DRŽAVE IN  ZASTAVE. </a:t>
            </a:r>
          </a:p>
          <a:p>
            <a:r>
              <a:rPr lang="sl-SI" sz="2000" b="1" dirty="0" smtClean="0">
                <a:solidFill>
                  <a:schemeClr val="accent1">
                    <a:lumMod val="75000"/>
                  </a:schemeClr>
                </a:solidFill>
              </a:rPr>
              <a:t>OZAVESTITI OTROKE, DA SO SLOVENCI, MALI DRŽAVLJANI SLOVENSKE DRŽAVE.</a:t>
            </a:r>
            <a:r>
              <a:rPr lang="sl-SI" sz="2000" b="1" dirty="0" smtClean="0"/>
              <a:t> </a:t>
            </a:r>
          </a:p>
          <a:p>
            <a:r>
              <a:rPr lang="sl-SI" sz="2000" b="1" dirty="0" smtClean="0">
                <a:solidFill>
                  <a:srgbClr val="0070C0"/>
                </a:solidFill>
              </a:rPr>
              <a:t>SEZNANITI OTROKE, DA JE SLOVENSKI JEZIK NAŠ MATERNI, URADNI JEZIK  IN DA  IMA VSAKA DRŽAVA SVOJ URADNI JEZIK.</a:t>
            </a:r>
            <a:endParaRPr lang="sl-SI" sz="2000" b="1" dirty="0"/>
          </a:p>
        </p:txBody>
      </p:sp>
    </p:spTree>
  </p:cSld>
  <p:clrMapOvr>
    <a:masterClrMapping/>
  </p:clrMapOvr>
  <p:transition spd="med" advClick="0" advTm="2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država 0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3884240" cy="3744416"/>
          </a:xfrm>
          <a:prstGeom prst="cloud">
            <a:avLst/>
          </a:prstGeom>
          <a:ln w="3175" cap="rnd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glow rad="228600">
              <a:schemeClr val="bg1">
                <a:lumMod val="9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-171400"/>
            <a:ext cx="8229600" cy="17140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-387424"/>
            <a:ext cx="4038600" cy="6480720"/>
          </a:xfrm>
          <a:solidFill>
            <a:srgbClr val="66CCFF"/>
          </a:solidFill>
          <a:ln>
            <a:solidFill>
              <a:srgbClr val="3366CC"/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sl-SI" sz="2400" b="1" dirty="0" smtClean="0">
                <a:solidFill>
                  <a:srgbClr val="0070C0"/>
                </a:solidFill>
              </a:rPr>
              <a:t>FANT OPAZI ORIS SLOVENIJE IN POKAŽE ZANIMANJE </a:t>
            </a:r>
            <a:endParaRPr lang="sl-SI" sz="2400" b="1" dirty="0">
              <a:solidFill>
                <a:srgbClr val="0070C0"/>
              </a:solidFill>
            </a:endParaRPr>
          </a:p>
          <a:p>
            <a:pPr lvl="0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SVOJA OPAŽANJA POSREDUJE MENI IN DRUGIM.</a:t>
            </a:r>
          </a:p>
          <a:p>
            <a:pPr lvl="0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ZAZNAVAJO ČRTE, BELO BARVO, SIVI ASFALT, PIKE, VIJUGE, CESTO.</a:t>
            </a:r>
          </a:p>
          <a:p>
            <a:pPr lvl="0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VIDIJO CESTO, PIKE, PACKE, ČRTE, REKO.</a:t>
            </a:r>
          </a:p>
          <a:p>
            <a:pPr lvl="0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DEČEK L. UGOTOVI, DA JE TO NEKAKŠEN NAČRT. </a:t>
            </a:r>
          </a:p>
          <a:p>
            <a:pPr lvl="0"/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DEČEK N.  GA POIMENUJE  NAČRT ZA ISKANJE</a:t>
            </a:r>
          </a:p>
          <a:p>
            <a:pPr lvl="0">
              <a:buNone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      ZAKLADA.</a:t>
            </a:r>
          </a:p>
          <a:p>
            <a:endParaRPr lang="sl-SI" sz="1800" dirty="0"/>
          </a:p>
        </p:txBody>
      </p:sp>
      <p:sp>
        <p:nvSpPr>
          <p:cNvPr id="6" name="Pravokotnik 5"/>
          <p:cNvSpPr/>
          <p:nvPr/>
        </p:nvSpPr>
        <p:spPr>
          <a:xfrm>
            <a:off x="4860032" y="4725144"/>
            <a:ext cx="403244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99CC"/>
            </a:solidFill>
          </a:ln>
          <a:effectLst>
            <a:glow rad="139700">
              <a:schemeClr val="bg1">
                <a:lumMod val="9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DEČEK N. POVE,</a:t>
            </a:r>
          </a:p>
          <a:p>
            <a:pPr lvl="0" algn="ctr"/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 DA GA TO SPOMINJA </a:t>
            </a:r>
          </a:p>
          <a:p>
            <a:pPr lvl="0" algn="ctr"/>
            <a:r>
              <a:rPr lang="sl-SI" sz="2800" b="1" dirty="0" smtClean="0">
                <a:solidFill>
                  <a:schemeClr val="tx2">
                    <a:lumMod val="75000"/>
                  </a:schemeClr>
                </a:solidFill>
              </a:rPr>
              <a:t>NA ZEMLJEVID.</a:t>
            </a:r>
          </a:p>
        </p:txBody>
      </p:sp>
    </p:spTree>
  </p:cSld>
  <p:clrMapOvr>
    <a:masterClrMapping/>
  </p:clrMapOvr>
  <p:transition spd="med" advClick="0" advTm="18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6264696"/>
          </a:xfrm>
          <a:gradFill flip="none" rotWithShape="1">
            <a:gsLst>
              <a:gs pos="0">
                <a:srgbClr val="00CCFF">
                  <a:tint val="66000"/>
                  <a:satMod val="160000"/>
                </a:srgbClr>
              </a:gs>
              <a:gs pos="50000">
                <a:srgbClr val="00CCFF">
                  <a:tint val="44500"/>
                  <a:satMod val="160000"/>
                </a:srgbClr>
              </a:gs>
              <a:gs pos="100000">
                <a:srgbClr val="00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66FF"/>
            </a:solidFill>
          </a:ln>
          <a:effectLst>
            <a:glow rad="139700">
              <a:schemeClr val="bg1">
                <a:lumMod val="9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endParaRPr lang="sl-SI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sl-SI" sz="3600" b="1" dirty="0" smtClean="0">
                <a:solidFill>
                  <a:schemeClr val="tx2">
                    <a:lumMod val="75000"/>
                  </a:schemeClr>
                </a:solidFill>
              </a:rPr>
              <a:t>OGLED ZEMLJEVIDOV</a:t>
            </a:r>
          </a:p>
          <a:p>
            <a:pPr lvl="0" algn="ctr">
              <a:buNone/>
            </a:pPr>
            <a:endParaRPr lang="sl-SI" sz="3600" b="1" dirty="0"/>
          </a:p>
          <a:p>
            <a:pPr lvl="0"/>
            <a:r>
              <a:rPr lang="sl-SI" sz="2900" b="1" dirty="0" smtClean="0">
                <a:solidFill>
                  <a:srgbClr val="3366CC"/>
                </a:solidFill>
              </a:rPr>
              <a:t>PRITEGNILE SO JIH BARVE, VIDELI SO ČRKE, NAPISE, ŠTEVILKE, BESEDE, MORJE, REKE.</a:t>
            </a:r>
          </a:p>
          <a:p>
            <a:pPr lvl="0"/>
            <a:r>
              <a:rPr lang="sl-SI" sz="2900" b="1" dirty="0" smtClean="0">
                <a:solidFill>
                  <a:srgbClr val="3366CC"/>
                </a:solidFill>
              </a:rPr>
              <a:t>DEČEK K. ODKRIJE ZEMLJEVID SLOVENIJE.</a:t>
            </a:r>
          </a:p>
          <a:p>
            <a:pPr lvl="0"/>
            <a:r>
              <a:rPr lang="sl-SI" sz="2900" b="1" dirty="0" smtClean="0">
                <a:solidFill>
                  <a:srgbClr val="3366CC"/>
                </a:solidFill>
              </a:rPr>
              <a:t>DEČEK N. TAKOJ PREBERE SLOVENIJA.</a:t>
            </a:r>
          </a:p>
          <a:p>
            <a:pPr lvl="0"/>
            <a:r>
              <a:rPr lang="sl-SI" sz="2900" b="1" dirty="0" smtClean="0">
                <a:solidFill>
                  <a:srgbClr val="3366CC"/>
                </a:solidFill>
              </a:rPr>
              <a:t>ZANIMA ME, KAJ JE TO SLOVENIJA.</a:t>
            </a:r>
          </a:p>
          <a:p>
            <a:pPr lvl="0"/>
            <a:r>
              <a:rPr lang="sl-SI" sz="2900" b="1" dirty="0" smtClean="0">
                <a:solidFill>
                  <a:srgbClr val="3366CC"/>
                </a:solidFill>
              </a:rPr>
              <a:t>TO JE DRŽAVA.</a:t>
            </a:r>
            <a:endParaRPr lang="sl-SI" sz="2900" b="1" dirty="0">
              <a:solidFill>
                <a:srgbClr val="3366CC"/>
              </a:solidFill>
            </a:endParaRPr>
          </a:p>
          <a:p>
            <a:endParaRPr lang="sl-SI" dirty="0"/>
          </a:p>
        </p:txBody>
      </p:sp>
      <p:pic>
        <p:nvPicPr>
          <p:cNvPr id="5" name="Ograda vsebine 4" descr="država 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149080"/>
            <a:ext cx="4100264" cy="2592288"/>
          </a:xfrm>
          <a:prstGeom prst="cloud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bg1">
                <a:lumMod val="9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Pravokotnik 5"/>
          <p:cNvSpPr/>
          <p:nvPr/>
        </p:nvSpPr>
        <p:spPr>
          <a:xfrm>
            <a:off x="3779912" y="188640"/>
            <a:ext cx="4320480" cy="830997"/>
          </a:xfrm>
          <a:prstGeom prst="rect">
            <a:avLst/>
          </a:prstGeom>
          <a:solidFill>
            <a:srgbClr val="00CCFF"/>
          </a:solidFill>
          <a:ln>
            <a:solidFill>
              <a:srgbClr val="3366CC"/>
            </a:solidFill>
          </a:ln>
          <a:effectLst>
            <a:glow rad="101600">
              <a:schemeClr val="bg1">
                <a:lumMod val="9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RAZISKOVANJE ZEMLJEVIDA SLOVENIJE</a:t>
            </a:r>
          </a:p>
        </p:txBody>
      </p:sp>
      <p:sp>
        <p:nvSpPr>
          <p:cNvPr id="7" name="Pravokotnik 6"/>
          <p:cNvSpPr/>
          <p:nvPr/>
        </p:nvSpPr>
        <p:spPr>
          <a:xfrm>
            <a:off x="5436096" y="980729"/>
            <a:ext cx="3456384" cy="1200329"/>
          </a:xfrm>
          <a:prstGeom prst="rect">
            <a:avLst/>
          </a:prstGeom>
          <a:solidFill>
            <a:srgbClr val="99FFCC"/>
          </a:solidFill>
          <a:ln>
            <a:solidFill>
              <a:srgbClr val="0099CC"/>
            </a:solidFill>
          </a:ln>
          <a:effectLst>
            <a:glow rad="139700">
              <a:schemeClr val="bg1">
                <a:lumMod val="9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sl-SI" sz="2400" b="1" dirty="0" smtClean="0">
                <a:solidFill>
                  <a:srgbClr val="0070C0"/>
                </a:solidFill>
              </a:rPr>
              <a:t>ZANIMA JIH, KJE STA </a:t>
            </a:r>
          </a:p>
          <a:p>
            <a:pPr lvl="0" algn="ctr"/>
            <a:r>
              <a:rPr lang="sl-SI" sz="2400" b="1" dirty="0" smtClean="0">
                <a:solidFill>
                  <a:srgbClr val="0070C0"/>
                </a:solidFill>
              </a:rPr>
              <a:t>NAŠ VRTEC </a:t>
            </a:r>
          </a:p>
          <a:p>
            <a:pPr lvl="0" algn="ctr"/>
            <a:r>
              <a:rPr lang="sl-SI" sz="2400" b="1" dirty="0" smtClean="0">
                <a:solidFill>
                  <a:srgbClr val="0070C0"/>
                </a:solidFill>
              </a:rPr>
              <a:t>IN POTOK SELČNICA.</a:t>
            </a:r>
          </a:p>
        </p:txBody>
      </p:sp>
      <p:pic>
        <p:nvPicPr>
          <p:cNvPr id="8" name="Ograda vsebine 5" descr="država 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706"/>
            <a:ext cx="4176464" cy="1656358"/>
          </a:xfrm>
          <a:prstGeom prst="cloudCallout">
            <a:avLst/>
          </a:prstGeom>
          <a:ln>
            <a:solidFill>
              <a:srgbClr val="3366CC"/>
            </a:solidFill>
          </a:ln>
          <a:effectLst>
            <a:glow rad="101600">
              <a:schemeClr val="bg1">
                <a:lumMod val="9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Click="0" advTm="1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67544" y="-274638"/>
            <a:ext cx="8229600" cy="27463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79512" y="4221088"/>
            <a:ext cx="4680520" cy="1938992"/>
          </a:xfrm>
          <a:prstGeom prst="rect">
            <a:avLst/>
          </a:prstGeom>
          <a:solidFill>
            <a:srgbClr val="3399FF"/>
          </a:solidFill>
          <a:ln>
            <a:solidFill>
              <a:srgbClr val="0066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lvl="0"/>
            <a:endParaRPr lang="sl-SI" sz="2000" b="1" dirty="0" smtClean="0">
              <a:solidFill>
                <a:srgbClr val="002060"/>
              </a:solidFill>
            </a:endParaRPr>
          </a:p>
          <a:p>
            <a:pPr lvl="0"/>
            <a:r>
              <a:rPr lang="sl-SI" sz="2000" b="1" dirty="0" smtClean="0">
                <a:solidFill>
                  <a:srgbClr val="002060"/>
                </a:solidFill>
              </a:rPr>
              <a:t>• SLEDIJO NAVODILOM IN NA </a:t>
            </a:r>
          </a:p>
          <a:p>
            <a:pPr lvl="0"/>
            <a:r>
              <a:rPr lang="sl-SI" sz="2000" b="1" dirty="0">
                <a:solidFill>
                  <a:srgbClr val="002060"/>
                </a:solidFill>
              </a:rPr>
              <a:t> </a:t>
            </a:r>
            <a:r>
              <a:rPr lang="sl-SI" sz="2000" b="1" dirty="0" smtClean="0">
                <a:solidFill>
                  <a:srgbClr val="002060"/>
                </a:solidFill>
              </a:rPr>
              <a:t>  DOGOVORJEN  ZNAK  STEČEJO V </a:t>
            </a:r>
          </a:p>
          <a:p>
            <a:pPr lvl="0"/>
            <a:r>
              <a:rPr lang="sl-SI" sz="2000" b="1" dirty="0">
                <a:solidFill>
                  <a:srgbClr val="002060"/>
                </a:solidFill>
              </a:rPr>
              <a:t> </a:t>
            </a:r>
            <a:r>
              <a:rPr lang="sl-SI" sz="2000" b="1" dirty="0" smtClean="0">
                <a:solidFill>
                  <a:srgbClr val="002060"/>
                </a:solidFill>
              </a:rPr>
              <a:t>  SLOVENIJO.</a:t>
            </a:r>
          </a:p>
          <a:p>
            <a:pPr lvl="0"/>
            <a:r>
              <a:rPr lang="sl-SI" sz="2000" b="1" dirty="0" smtClean="0">
                <a:solidFill>
                  <a:srgbClr val="002060"/>
                </a:solidFill>
              </a:rPr>
              <a:t>• MED OTROKI SE POJAVI ZANIMANJE ZA </a:t>
            </a:r>
          </a:p>
          <a:p>
            <a:pPr lvl="0"/>
            <a:r>
              <a:rPr lang="sl-SI" sz="2000" b="1" dirty="0" smtClean="0">
                <a:solidFill>
                  <a:srgbClr val="002060"/>
                </a:solidFill>
              </a:rPr>
              <a:t>   DELE OKROG SLOVENIJE.</a:t>
            </a:r>
          </a:p>
        </p:txBody>
      </p:sp>
      <p:pic>
        <p:nvPicPr>
          <p:cNvPr id="7" name="Ograda vsebine 6" descr="država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76672"/>
            <a:ext cx="3600400" cy="3024336"/>
          </a:xfrm>
          <a:prstGeom prst="cloudCallout">
            <a:avLst/>
          </a:prstGeom>
          <a:ln>
            <a:solidFill>
              <a:srgbClr val="3399FF">
                <a:alpha val="94902"/>
              </a:srgb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5" name="Ograda vsebine 4" descr="država 06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699792" y="188640"/>
            <a:ext cx="3312368" cy="3384376"/>
          </a:xfrm>
          <a:prstGeom prst="cloudCallout">
            <a:avLst/>
          </a:prstGeom>
          <a:ln>
            <a:solidFill>
              <a:srgbClr val="00CC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Pravokotnik 7"/>
          <p:cNvSpPr/>
          <p:nvPr/>
        </p:nvSpPr>
        <p:spPr>
          <a:xfrm>
            <a:off x="395536" y="2852936"/>
            <a:ext cx="3816424" cy="1077218"/>
          </a:xfrm>
          <a:prstGeom prst="rect">
            <a:avLst/>
          </a:prstGeom>
          <a:solidFill>
            <a:srgbClr val="33CCFF"/>
          </a:solidFill>
          <a:ln>
            <a:solidFill>
              <a:srgbClr val="3366CC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sl-SI" sz="3200" b="1" dirty="0" smtClean="0">
                <a:solidFill>
                  <a:srgbClr val="3366CC"/>
                </a:solidFill>
              </a:rPr>
              <a:t> </a:t>
            </a:r>
            <a:r>
              <a:rPr lang="sl-SI" sz="3200" b="1" dirty="0" smtClean="0">
                <a:solidFill>
                  <a:schemeClr val="accent1">
                    <a:lumMod val="50000"/>
                  </a:schemeClr>
                </a:solidFill>
              </a:rPr>
              <a:t>IGRA -  POJDIMO V SLOVENIJO </a:t>
            </a:r>
            <a:endParaRPr lang="sl-SI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402832" cy="4608512"/>
          </a:xfrm>
          <a:solidFill>
            <a:srgbClr val="66CCFF"/>
          </a:solidFill>
          <a:ln>
            <a:solidFill>
              <a:srgbClr val="0066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HeroicExtremeLeftFacing" fov="4800000">
              <a:rot lat="500687" lon="2370468" rev="21168879"/>
            </a:camera>
            <a:lightRig rig="threePt" dir="t"/>
          </a:scene3d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sl-SI" sz="2400" b="1" dirty="0" smtClean="0">
                <a:solidFill>
                  <a:schemeClr val="tx2">
                    <a:lumMod val="75000"/>
                  </a:schemeClr>
                </a:solidFill>
              </a:rPr>
              <a:t>IGRAMO SE Z MEJO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POIŠČEJO, HODIJO PO NJEJ V LEVO, DESNO, JO PRESTOPAJO, PRESKAKUJEJO.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NARISANE PIKE SO ZA NJIH PAČ PIKE, GORE, ŽOGE, HRIBI.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 POMEN PIK – VEČJA MESTA.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ZANIMA JIH, KJE JE SLOVENJ GRADEC.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POKAŽEM NA PIKO, KI SIMBOLIZIRA NAŠE GLAVNO MESTO.</a:t>
            </a:r>
          </a:p>
          <a:p>
            <a:pPr lvl="0"/>
            <a:r>
              <a:rPr lang="sl-SI" sz="2000" b="1" dirty="0" smtClean="0">
                <a:solidFill>
                  <a:srgbClr val="0070C0"/>
                </a:solidFill>
              </a:rPr>
              <a:t>DEČEK N. UGOTOVI, DA JE TA VRT V LJUBLJANI IN JE ŽE BIL TAM.</a:t>
            </a:r>
          </a:p>
        </p:txBody>
      </p:sp>
    </p:spTree>
  </p:cSld>
  <p:clrMapOvr>
    <a:masterClrMapping/>
  </p:clrMapOvr>
  <p:transition spd="med" advClick="0" advTm="1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4499992" cy="5328592"/>
          </a:xfr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sl-SI" sz="9600" b="1" dirty="0" smtClean="0">
                <a:solidFill>
                  <a:schemeClr val="accent1">
                    <a:lumMod val="50000"/>
                  </a:schemeClr>
                </a:solidFill>
              </a:rPr>
              <a:t>KAJ JE OKROG NAŠE SLOVENIJE? </a:t>
            </a:r>
          </a:p>
          <a:p>
            <a:pPr lvl="0" algn="ctr">
              <a:buNone/>
            </a:pPr>
            <a:endParaRPr lang="sl-SI" sz="7200" b="1" dirty="0" smtClean="0"/>
          </a:p>
          <a:p>
            <a:pPr lvl="0"/>
            <a:r>
              <a:rPr lang="sl-SI" sz="8000" b="1" dirty="0" smtClean="0">
                <a:solidFill>
                  <a:schemeClr val="accent1">
                    <a:lumMod val="50000"/>
                  </a:schemeClr>
                </a:solidFill>
              </a:rPr>
              <a:t>RAZMIŠLJAJO: (TRIGLAV, VESOLJE, MORJE, AVSTRIJA).</a:t>
            </a:r>
          </a:p>
          <a:p>
            <a:pPr lvl="0"/>
            <a:r>
              <a:rPr lang="sl-SI" sz="8000" b="1" dirty="0" smtClean="0">
                <a:solidFill>
                  <a:schemeClr val="accent1">
                    <a:lumMod val="50000"/>
                  </a:schemeClr>
                </a:solidFill>
              </a:rPr>
              <a:t>POJASNIM, DA JE SLOVENIJA IN VSE OKROG NJE TUDI DEL VESOLJA, DEL NAŠEGA PLANETA ZEMLJE, DA IMAMO MORJE – JADRANSKO MORJE, DA JE TRIGLAV NAŠA NAJVIŠJA GORA, TAKO KOT NAŠA URŠLJA GORA, POVEM VIŠINO IN GA POKAŽEM NA ZEMLJEVIDU.</a:t>
            </a:r>
          </a:p>
          <a:p>
            <a:pPr lvl="0"/>
            <a:r>
              <a:rPr lang="sl-SI" sz="8000" b="1" dirty="0" smtClean="0">
                <a:solidFill>
                  <a:schemeClr val="accent1">
                    <a:lumMod val="50000"/>
                  </a:schemeClr>
                </a:solidFill>
              </a:rPr>
              <a:t>IZZOVEM JIH, NAJ OBIŠČEJO AVSTRIJO.</a:t>
            </a:r>
          </a:p>
          <a:p>
            <a:pPr lvl="0"/>
            <a:r>
              <a:rPr lang="sl-SI" sz="8000" b="1" dirty="0" smtClean="0">
                <a:solidFill>
                  <a:schemeClr val="accent1">
                    <a:lumMod val="50000"/>
                  </a:schemeClr>
                </a:solidFill>
              </a:rPr>
              <a:t>POVEM KJE SE NAHAJAJO – POIMENUJEM DRŽAVE.</a:t>
            </a:r>
          </a:p>
          <a:p>
            <a:pPr lvl="0"/>
            <a:r>
              <a:rPr lang="sl-SI" sz="8000" b="1" dirty="0" smtClean="0">
                <a:solidFill>
                  <a:schemeClr val="accent1">
                    <a:lumMod val="50000"/>
                  </a:schemeClr>
                </a:solidFill>
              </a:rPr>
              <a:t>KAJ JE AVSTRIJA? </a:t>
            </a:r>
          </a:p>
          <a:p>
            <a:pPr lvl="0"/>
            <a:endParaRPr lang="sl-SI" sz="6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sl-SI" sz="7200" b="1" dirty="0" smtClean="0"/>
          </a:p>
          <a:p>
            <a:endParaRPr lang="sl-SI" dirty="0"/>
          </a:p>
        </p:txBody>
      </p:sp>
      <p:pic>
        <p:nvPicPr>
          <p:cNvPr id="5" name="Slika 4" descr="država 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05064"/>
            <a:ext cx="3888432" cy="2448272"/>
          </a:xfrm>
          <a:prstGeom prst="cloudCallou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851920" y="332656"/>
            <a:ext cx="4834880" cy="468052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66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/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r>
              <a:rPr lang="sl-SI" sz="9600" b="1" dirty="0" smtClean="0"/>
              <a:t>IGRA – </a:t>
            </a:r>
          </a:p>
          <a:p>
            <a:pPr lvl="0" algn="ctr">
              <a:buNone/>
            </a:pPr>
            <a:r>
              <a:rPr lang="sl-SI" sz="9600" b="1" dirty="0" smtClean="0"/>
              <a:t>POTUJEMO V SOSEDNJE DRŽAVE</a:t>
            </a:r>
          </a:p>
          <a:p>
            <a:pPr lvl="0" algn="ctr">
              <a:buNone/>
            </a:pPr>
            <a:endParaRPr lang="sl-SI" sz="5600" b="1" dirty="0" smtClean="0"/>
          </a:p>
          <a:p>
            <a:pPr lvl="0"/>
            <a:r>
              <a:rPr lang="sl-SI" sz="8000" b="1" dirty="0" smtClean="0"/>
              <a:t>PRAVILA IGRE.</a:t>
            </a:r>
          </a:p>
          <a:p>
            <a:pPr lvl="0"/>
            <a:r>
              <a:rPr lang="sl-SI" sz="8000" b="1" dirty="0" smtClean="0"/>
              <a:t>OB OMEMBI DOLOČENE DRŽAVE JO POIŠČEJO IN POČAKAJO NA NADALJNJA NAVODILA.</a:t>
            </a:r>
          </a:p>
          <a:p>
            <a:pPr lvl="0"/>
            <a:r>
              <a:rPr lang="sl-SI" sz="8000" b="1" dirty="0" smtClean="0"/>
              <a:t>IGRA SE NADALJUJE SAMO Z IMENI DRŽAVLJANOV .</a:t>
            </a:r>
          </a:p>
          <a:p>
            <a:pPr lvl="0"/>
            <a:r>
              <a:rPr lang="sl-SI" sz="8000" b="1" dirty="0" smtClean="0"/>
              <a:t>ZAKLJUČIM  Z DELITVIJO GLEDE NA SPOL.</a:t>
            </a:r>
          </a:p>
          <a:p>
            <a:pPr lvl="0"/>
            <a:r>
              <a:rPr lang="sl-SI" sz="8000" b="1" dirty="0" smtClean="0"/>
              <a:t>SKUPINI  IŠČETA SVOJO DRŽAVO, SLOVENCI POMAHAJO AVSTRIJCEM.</a:t>
            </a:r>
          </a:p>
          <a:p>
            <a:pPr>
              <a:buNone/>
            </a:pPr>
            <a:endParaRPr lang="sl-SI" sz="8000" b="1" dirty="0" smtClean="0"/>
          </a:p>
          <a:p>
            <a:endParaRPr lang="sl-SI" dirty="0"/>
          </a:p>
        </p:txBody>
      </p:sp>
    </p:spTree>
  </p:cSld>
  <p:clrMapOvr>
    <a:masterClrMapping/>
  </p:clrMapOvr>
  <p:transition spd="med" advClick="0" advTm="18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7"/>
          <p:cNvSpPr>
            <a:spLocks noGrp="1"/>
          </p:cNvSpPr>
          <p:nvPr>
            <p:ph sz="half" idx="1"/>
          </p:nvPr>
        </p:nvSpPr>
        <p:spPr>
          <a:xfrm>
            <a:off x="0" y="692696"/>
            <a:ext cx="4572000" cy="5256584"/>
          </a:xfrm>
          <a:solidFill>
            <a:srgbClr val="3399FF"/>
          </a:solidFill>
          <a:ln>
            <a:solidFill>
              <a:srgbClr val="0066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pPr lvl="0"/>
            <a:endParaRPr lang="sl-SI" sz="7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ŽIVALI, REKE, MI,  ŽIVALSKI VRT, GOZD, TRIGLAV,  BICA IZ AVSTRIJE.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MI SE IMENUJEMO  SLOVENIJCI, SLOVECI, SLOVENCI. 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DRŽAVLJANI SLOVENIJE, NAROD,  SLOVENSKI JEZIK, SLOVENIJA  JE NAŠA DOMOVINA.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ŽIVIJO V SLOVENIJI LJUDJE, KI NISO SLOVENCI?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JA, NE, ČRNCI, BOSANCI.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DEČEK K. POVE, DA NJEGOVA OMA NE  ZNA  SLOVENSKO, SAMO  AVSTRIJSKO.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ZANIMA ME, ALI V SOSEDNJIH DRŽAVAH TUDI ŽIVIJO RAZLIČNI NARODI.</a:t>
            </a:r>
          </a:p>
          <a:p>
            <a:pPr lvl="0"/>
            <a:r>
              <a:rPr lang="sl-SI" sz="8000" b="1" dirty="0" smtClean="0">
                <a:solidFill>
                  <a:schemeClr val="accent4">
                    <a:lumMod val="50000"/>
                  </a:schemeClr>
                </a:solidFill>
              </a:rPr>
              <a:t>JA, MOJA BICA JE AVSTRIJSKI NAROD, MI SMO SLOVENSKI , PA SELSKI TUDI.</a:t>
            </a:r>
          </a:p>
          <a:p>
            <a:endParaRPr lang="sl-SI" sz="8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Slika 8" descr="država 0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140968"/>
            <a:ext cx="4824536" cy="3240360"/>
          </a:xfrm>
          <a:prstGeom prst="cloudCallou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851920" y="404664"/>
            <a:ext cx="5184576" cy="3312368"/>
          </a:xfrm>
          <a:solidFill>
            <a:srgbClr val="33CCFF"/>
          </a:solidFill>
          <a:ln>
            <a:solidFill>
              <a:srgbClr val="3366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pPr lvl="0" algn="ctr">
              <a:buNone/>
            </a:pPr>
            <a:endParaRPr lang="sl-SI" sz="9600" b="1" dirty="0" smtClean="0"/>
          </a:p>
          <a:p>
            <a:pPr lvl="0" algn="ctr">
              <a:buNone/>
            </a:pPr>
            <a:r>
              <a:rPr lang="sl-SI" sz="9600" b="1" dirty="0" smtClean="0"/>
              <a:t>IGRA – </a:t>
            </a:r>
          </a:p>
          <a:p>
            <a:pPr lvl="0" algn="ctr">
              <a:buNone/>
            </a:pPr>
            <a:r>
              <a:rPr lang="sl-SI" sz="9600" b="1" dirty="0" smtClean="0"/>
              <a:t>NARODI  IŠČEJO SVOJO DOMOVINO</a:t>
            </a:r>
          </a:p>
          <a:p>
            <a:pPr lvl="0" algn="ctr">
              <a:buNone/>
            </a:pPr>
            <a:endParaRPr lang="sl-SI" sz="8000" b="1" dirty="0" smtClean="0"/>
          </a:p>
          <a:p>
            <a:pPr lvl="0"/>
            <a:r>
              <a:rPr lang="sl-SI" sz="8000" b="1" dirty="0" smtClean="0"/>
              <a:t>SELITEV NARODOV - IŠČEJO USTREZNO DRŽAVO.</a:t>
            </a:r>
          </a:p>
          <a:p>
            <a:pPr lvl="0"/>
            <a:r>
              <a:rPr lang="sl-SI" sz="8000" b="1" dirty="0" smtClean="0"/>
              <a:t>IZBEREJO KATERO KOLI DRŽAVO.</a:t>
            </a:r>
          </a:p>
          <a:p>
            <a:pPr lvl="0"/>
            <a:r>
              <a:rPr lang="sl-SI" sz="8000" b="1" dirty="0" smtClean="0"/>
              <a:t>ZANIMA ME, V KATERI DRŽAVI SO IN KAKO SE IMENUJE.</a:t>
            </a:r>
          </a:p>
          <a:p>
            <a:pPr lvl="0"/>
            <a:r>
              <a:rPr lang="sl-SI" sz="8000" b="1" dirty="0" smtClean="0"/>
              <a:t>DEKLICA T. OPAZI ZASTAVO. </a:t>
            </a:r>
            <a:endParaRPr lang="sl-SI" sz="8000" b="1" dirty="0"/>
          </a:p>
        </p:txBody>
      </p:sp>
      <p:sp>
        <p:nvSpPr>
          <p:cNvPr id="6" name="Pravokotnik 5"/>
          <p:cNvSpPr/>
          <p:nvPr/>
        </p:nvSpPr>
        <p:spPr>
          <a:xfrm>
            <a:off x="2339752" y="5589240"/>
            <a:ext cx="4104456" cy="461665"/>
          </a:xfrm>
          <a:prstGeom prst="rect">
            <a:avLst/>
          </a:prstGeom>
          <a:solidFill>
            <a:srgbClr val="66CCFF"/>
          </a:solidFill>
          <a:ln>
            <a:solidFill>
              <a:srgbClr val="0066CC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sl-SI" sz="2400" b="1" dirty="0" smtClean="0"/>
              <a:t>KDO ŽIVI V SLOVENIJI?</a:t>
            </a:r>
            <a:endParaRPr lang="sl-SI" sz="2400" b="1" dirty="0"/>
          </a:p>
        </p:txBody>
      </p:sp>
    </p:spTree>
  </p:cSld>
  <p:clrMapOvr>
    <a:masterClrMapping/>
  </p:clrMapOvr>
  <p:transition spd="med" advClick="0" advTm="1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79512" y="116632"/>
            <a:ext cx="4320480" cy="6624736"/>
          </a:xfrm>
          <a:solidFill>
            <a:srgbClr val="3399FF"/>
          </a:solidFill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sl-SI" sz="2000" b="1" dirty="0"/>
              <a:t>SLIKANJE SLOVENSKE ZASTAVE</a:t>
            </a:r>
          </a:p>
          <a:p>
            <a:pPr lvl="0"/>
            <a:r>
              <a:rPr lang="sl-SI" sz="1800" b="1" dirty="0" smtClean="0">
                <a:solidFill>
                  <a:schemeClr val="accent1">
                    <a:lumMod val="50000"/>
                  </a:schemeClr>
                </a:solidFill>
              </a:rPr>
              <a:t>SAMO DVE BARVI, MLAJŠI SVETUJEJO ŠE BELO.</a:t>
            </a:r>
          </a:p>
          <a:p>
            <a:pPr lvl="0"/>
            <a:r>
              <a:rPr lang="sl-SI" sz="1800" b="1" dirty="0" smtClean="0">
                <a:solidFill>
                  <a:schemeClr val="accent1">
                    <a:lumMod val="50000"/>
                  </a:schemeClr>
                </a:solidFill>
              </a:rPr>
              <a:t>STAREJŠI NASLIKAJO GRB.</a:t>
            </a:r>
          </a:p>
          <a:p>
            <a:pPr lvl="0"/>
            <a:endParaRPr lang="sl-SI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sl-SI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sl-SI" dirty="0" smtClean="0"/>
          </a:p>
          <a:p>
            <a:pPr lvl="0" algn="ctr">
              <a:buNone/>
            </a:pPr>
            <a:endParaRPr lang="sl-SI" sz="3600" b="1" dirty="0"/>
          </a:p>
          <a:p>
            <a:pPr lvl="0" algn="ctr">
              <a:buNone/>
            </a:pPr>
            <a:endParaRPr lang="sl-SI" sz="3600" b="1" dirty="0" smtClean="0"/>
          </a:p>
          <a:p>
            <a:pPr lvl="0" algn="ctr">
              <a:buNone/>
            </a:pPr>
            <a:r>
              <a:rPr lang="sl-SI" sz="2000" b="1" dirty="0" smtClean="0"/>
              <a:t>RISANJE GRBA</a:t>
            </a:r>
            <a:endParaRPr lang="sl-SI" sz="2000" b="1" dirty="0"/>
          </a:p>
          <a:p>
            <a:pPr lvl="0"/>
            <a:r>
              <a:rPr lang="sl-SI" sz="1900" b="1" dirty="0" smtClean="0">
                <a:solidFill>
                  <a:schemeClr val="tx2">
                    <a:lumMod val="75000"/>
                  </a:schemeClr>
                </a:solidFill>
              </a:rPr>
              <a:t>OPAZUJEJO, RIŠEJO, BARVAJO, IZREŽEJO, PRILEPIJO </a:t>
            </a:r>
          </a:p>
          <a:p>
            <a:pPr lvl="0">
              <a:buNone/>
            </a:pPr>
            <a:r>
              <a:rPr lang="sl-SI" sz="1900" b="1" dirty="0" smtClean="0">
                <a:solidFill>
                  <a:schemeClr val="tx2">
                    <a:lumMod val="75000"/>
                  </a:schemeClr>
                </a:solidFill>
              </a:rPr>
              <a:t>       NA SVOJO ZASTAVO. </a:t>
            </a:r>
          </a:p>
          <a:p>
            <a:pPr>
              <a:buNone/>
            </a:pPr>
            <a:r>
              <a:rPr lang="sl-SI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248472" cy="6480720"/>
          </a:xfrm>
          <a:solidFill>
            <a:srgbClr val="33CCFF"/>
          </a:solidFill>
          <a:ln>
            <a:solidFill>
              <a:srgbClr val="0066CC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sl-SI" sz="2400" b="1" dirty="0" smtClean="0"/>
              <a:t>RAZISKOVANJE ZASTAV DRUGIH DRŽAV</a:t>
            </a:r>
          </a:p>
          <a:p>
            <a:pPr lvl="0"/>
            <a:r>
              <a:rPr lang="sl-SI" sz="2000" b="1" dirty="0" smtClean="0"/>
              <a:t>IMENA ZASTAV.</a:t>
            </a:r>
          </a:p>
          <a:p>
            <a:pPr lvl="0"/>
            <a:r>
              <a:rPr lang="sl-SI" sz="2000" b="1" dirty="0" smtClean="0"/>
              <a:t>ZASTAVE PREDSTAVLJAJO POSAMEZNO DRŽAVO.</a:t>
            </a:r>
          </a:p>
          <a:p>
            <a:pPr lvl="0"/>
            <a:r>
              <a:rPr lang="sl-SI" sz="2000" b="1" dirty="0" smtClean="0"/>
              <a:t>IMAJO VSE DRŽAVE SVOJO ZASTAVO?</a:t>
            </a:r>
          </a:p>
          <a:p>
            <a:pPr lvl="0"/>
            <a:r>
              <a:rPr lang="sl-SI" sz="2000" b="1" dirty="0" smtClean="0"/>
              <a:t>OTROCI: JA, NE.</a:t>
            </a:r>
          </a:p>
          <a:p>
            <a:pPr lvl="0"/>
            <a:r>
              <a:rPr lang="sl-SI" sz="2000" b="1" dirty="0" smtClean="0"/>
              <a:t>ZASTAVA EVROPSKE UNIJE.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5" name="Slika 4" descr="država 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2952328" cy="1872208"/>
          </a:xfrm>
          <a:prstGeom prst="teardrop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Slika 5" descr="država 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797152"/>
            <a:ext cx="3384376" cy="1800200"/>
          </a:xfrm>
          <a:prstGeom prst="flowChar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Slika 6" descr="država 0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45024"/>
            <a:ext cx="3888432" cy="2520280"/>
          </a:xfrm>
          <a:prstGeom prst="roundRect">
            <a:avLst/>
          </a:prstGeom>
          <a:ln>
            <a:solidFill>
              <a:srgbClr val="66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2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-387424"/>
            <a:ext cx="4038600" cy="3168352"/>
          </a:xfrm>
          <a:solidFill>
            <a:srgbClr val="00CCFF"/>
          </a:solidFill>
          <a:ln>
            <a:solidFill>
              <a:srgbClr val="0066CC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perspectiveRelaxed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sl-SI" sz="5100" b="1" dirty="0" smtClean="0">
                <a:solidFill>
                  <a:schemeClr val="tx2">
                    <a:lumMod val="50000"/>
                  </a:schemeClr>
                </a:solidFill>
              </a:rPr>
              <a:t>RAZISKOVANJE GRBOV SLOVENSKIH OBČIN</a:t>
            </a:r>
          </a:p>
          <a:p>
            <a:pPr lvl="0" algn="ctr">
              <a:buNone/>
            </a:pPr>
            <a:endParaRPr lang="sl-SI" sz="4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sl-SI" sz="4400" b="1" dirty="0" smtClean="0">
                <a:solidFill>
                  <a:srgbClr val="0070C0"/>
                </a:solidFill>
              </a:rPr>
              <a:t>DEČEK A. PRINESE KNJIGO GRBOV SLOVENSKIH OBČIN.</a:t>
            </a:r>
          </a:p>
          <a:p>
            <a:pPr>
              <a:buNone/>
            </a:pPr>
            <a:r>
              <a:rPr lang="sl-SI" sz="4400" dirty="0" smtClean="0">
                <a:solidFill>
                  <a:srgbClr val="0070C0"/>
                </a:solidFill>
              </a:rPr>
              <a:t> </a:t>
            </a:r>
          </a:p>
          <a:p>
            <a:endParaRPr lang="sl-SI" dirty="0"/>
          </a:p>
        </p:txBody>
      </p:sp>
      <p:pic>
        <p:nvPicPr>
          <p:cNvPr id="6" name="Slika 5" descr="država 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5184576" cy="4176464"/>
          </a:xfrm>
          <a:prstGeom prst="cloudCallou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4320480" cy="5688632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66CC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lvl="0" algn="ctr">
              <a:buNone/>
            </a:pPr>
            <a:r>
              <a:rPr lang="sl-SI" sz="5000" b="1" dirty="0" smtClean="0"/>
              <a:t>PREDVAJANJE SLOVENSKE HIMNE</a:t>
            </a:r>
          </a:p>
          <a:p>
            <a:pPr lvl="0"/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LEPA JE, NISEM RAZUMELA KAJ  POJE, SEM JO ŽE SLIŠAL.</a:t>
            </a:r>
          </a:p>
          <a:p>
            <a:pPr lvl="0"/>
            <a:r>
              <a:rPr lang="sl-SI" sz="3300" b="1" dirty="0" smtClean="0">
                <a:solidFill>
                  <a:schemeClr val="accent5">
                    <a:lumMod val="50000"/>
                  </a:schemeClr>
                </a:solidFill>
              </a:rPr>
              <a:t>SLOVENSKA HIMNA, SLIŠIMO JO TUDI TAKRAT, KO ZMAGAJO SLOVENCI.</a:t>
            </a:r>
          </a:p>
          <a:p>
            <a:pPr lvl="0"/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DEČEK N.: TININA ZMAGA, PA JE BILA PRVA, SO PELI TO PESEM.</a:t>
            </a:r>
          </a:p>
          <a:p>
            <a:pPr lvl="0"/>
            <a:r>
              <a:rPr lang="sl-SI" sz="3300" b="1" dirty="0" smtClean="0">
                <a:solidFill>
                  <a:schemeClr val="accent5">
                    <a:lumMod val="50000"/>
                  </a:schemeClr>
                </a:solidFill>
              </a:rPr>
              <a:t>KDO JO JE NAPISAL?</a:t>
            </a:r>
          </a:p>
          <a:p>
            <a:pPr lvl="0"/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FRANCE PREŠEREN.</a:t>
            </a:r>
          </a:p>
          <a:p>
            <a:pPr lvl="0"/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DEČEK K.: JA, TO JE TISTI, KO SI SE TI OBLEKLA V NJEGA, PA V POVODNEGA MOŽA.</a:t>
            </a:r>
          </a:p>
          <a:p>
            <a:pPr lvl="0"/>
            <a:r>
              <a:rPr lang="sl-SI" sz="3600" b="1" dirty="0" smtClean="0">
                <a:solidFill>
                  <a:schemeClr val="accent5">
                    <a:lumMod val="50000"/>
                  </a:schemeClr>
                </a:solidFill>
              </a:rPr>
              <a:t>POVEM, DA NAS TA PESEM  PREDSTAVLJA KOT SLOVENSKO DRŽAVO,  JE SLAVNOSTNA PESEM, KI JO POJEMO IN POSLUŠAMO STOJE, MIRNO IN Z RESNIM OBRAZOM.</a:t>
            </a:r>
          </a:p>
          <a:p>
            <a:endParaRPr lang="sl-SI" sz="3600" b="1" dirty="0"/>
          </a:p>
        </p:txBody>
      </p:sp>
    </p:spTree>
  </p:cSld>
  <p:clrMapOvr>
    <a:masterClrMapping/>
  </p:clrMapOvr>
  <p:transition spd="med" advClick="0" advTm="1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865</Words>
  <Application>Microsoft Office PowerPoint</Application>
  <PresentationFormat>Diaprojekcija na zaslonu (4:3)</PresentationFormat>
  <Paragraphs>128</Paragraphs>
  <Slides>12</Slides>
  <Notes>8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DANICA BRICMAN VVZ SLOVENJ GRADEC  ORIS ZEMLJEVIDA DRŽAVE SLOVENIJE KOT IZHODIŠČE   ZA SPOZNAVANJE SLOVENIJE  </vt:lpstr>
      <vt:lpstr> GLOBALNI CILJ: RAZVIJANJE DRŽAVLJANSKE PISMENOSTI 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HVALA ZA POZORNOST!</vt:lpstr>
      <vt:lpstr>Diapozitiv 11</vt:lpstr>
      <vt:lpstr>Diapozitiv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Danica Bricman VVZ Slovenj Gradec  ORIS ZEMLJEVIDA DRŽAVE SLOVENIJE KOT IZHODIŠČE ZA SPOZNAVANJE SLOVENIJE </dc:title>
  <dc:creator>Danica Bricman</dc:creator>
  <cp:lastModifiedBy>Danica Bricman</cp:lastModifiedBy>
  <cp:revision>170</cp:revision>
  <dcterms:created xsi:type="dcterms:W3CDTF">2013-09-17T14:31:06Z</dcterms:created>
  <dcterms:modified xsi:type="dcterms:W3CDTF">2013-10-10T19:26:57Z</dcterms:modified>
</cp:coreProperties>
</file>